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  <Override PartName="/ppt/changesInfos/changesInfo1.xml" ContentType="application/vnd.ms-powerpoint.changesinfo+xml"/>
  <Override PartName="/ppt/revisionInfo.xml" ContentType="application/vnd.ms-powerpoint.revision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78" r:id="rId3"/>
    <p:sldId id="415" r:id="rId4"/>
    <p:sldId id="416" r:id="rId5"/>
    <p:sldId id="424" r:id="rId6"/>
    <p:sldId id="417" r:id="rId7"/>
    <p:sldId id="421" r:id="rId8"/>
    <p:sldId id="423" r:id="rId9"/>
    <p:sldId id="425" r:id="rId10"/>
    <p:sldId id="402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E10B24-EE8E-417F-93F6-015897AE2A16}" v="1" dt="2024-01-12T13:08:46.0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  <a:tblStyle styleId="{F5AB1C69-6EDB-4FF4-983F-18BD219EF322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0F0F0"/>
          </a:solidFill>
        </a:fill>
      </a:tcStyle>
    </a:wholeTbl>
    <a:band1H>
      <a:tcStyle>
        <a:tcBdr/>
        <a:fill>
          <a:solidFill>
            <a:srgbClr val="E1E1E1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E1E1E1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A5A5A5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A5A5A5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A5A5A5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A5A5A5"/>
          </a:solidFill>
        </a:fill>
      </a:tcStyle>
    </a:firstRow>
  </a:tblStyle>
  <a:tblStyle styleId="{5940675A-B579-460E-94D1-54222C63F5D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</a:tblStyle>
  <a:tblStyle styleId="{073A0DAA-6AF3-43AB-8588-CEC1D06C72B9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7E7E7"/>
          </a:solidFill>
        </a:fill>
      </a:tcStyle>
    </a:wholeTbl>
    <a:band1H>
      <a:tcStyle>
        <a:tcBdr/>
        <a:fill>
          <a:solidFill>
            <a:srgbClr val="CBCBCB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BCBCB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000000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000000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000000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vács Szilárd" userId="S::kovacsszilard@inf.elte.hu::2f25bcc5-eb19-4004-baac-51c0293a1afd" providerId="AD" clId="Web-{BBE10B24-EE8E-417F-93F6-015897AE2A16}"/>
    <pc:docChg chg="modSld">
      <pc:chgData name="Kovács Szilárd" userId="S::kovacsszilard@inf.elte.hu::2f25bcc5-eb19-4004-baac-51c0293a1afd" providerId="AD" clId="Web-{BBE10B24-EE8E-417F-93F6-015897AE2A16}" dt="2024-01-12T13:08:46.071" v="0" actId="14100"/>
      <pc:docMkLst>
        <pc:docMk/>
      </pc:docMkLst>
      <pc:sldChg chg="modSp">
        <pc:chgData name="Kovács Szilárd" userId="S::kovacsszilard@inf.elte.hu::2f25bcc5-eb19-4004-baac-51c0293a1afd" providerId="AD" clId="Web-{BBE10B24-EE8E-417F-93F6-015897AE2A16}" dt="2024-01-12T13:08:46.071" v="0" actId="14100"/>
        <pc:sldMkLst>
          <pc:docMk/>
          <pc:sldMk cId="0" sldId="421"/>
        </pc:sldMkLst>
        <pc:spChg chg="mod">
          <ac:chgData name="Kovács Szilárd" userId="S::kovacsszilard@inf.elte.hu::2f25bcc5-eb19-4004-baac-51c0293a1afd" providerId="AD" clId="Web-{BBE10B24-EE8E-417F-93F6-015897AE2A16}" dt="2024-01-12T13:08:46.071" v="0" actId="14100"/>
          <ac:spMkLst>
            <pc:docMk/>
            <pc:sldMk cId="0" sldId="421"/>
            <ac:spMk id="15" creationId="{00000000-0000-0000-0000-000000000000}"/>
          </ac:spMkLst>
        </pc:spChg>
      </pc:sldChg>
    </pc:docChg>
  </pc:docChgLst>
</pc:chgInfo>
</file>

<file path=ppt/media/image1.jpeg>
</file>

<file path=ppt/media/image10.gif>
</file>

<file path=ppt/media/image11.gif>
</file>

<file path=ppt/media/image12.gif>
</file>

<file path=ppt/media/image13.gif>
</file>

<file path=ppt/media/image2.jpe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hu-HU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hu-HU"/>
          </a:p>
        </p:txBody>
      </p:sp>
      <p:sp>
        <p:nvSpPr>
          <p:cNvPr id="3" name="Dátum helye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hu-HU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93CF14B7-A028-4853-8BA8-1FC35CE1AAFD}" type="datetime1">
              <a:rPr lang="hu-HU"/>
              <a:pPr lvl="0"/>
              <a:t>2024. 01. 12.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Jegyzetek helye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hu-HU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hu-HU"/>
          </a:p>
        </p:txBody>
      </p:sp>
      <p:sp>
        <p:nvSpPr>
          <p:cNvPr id="7" name="Dia számának helye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hu-HU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11E4C28E-D483-49F9-880B-034EC24788FE}" type="slidenum"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2684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hu-HU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hu-HU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hu-HU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hu-HU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hu-HU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Jegyzetek helye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2B89C78-BF6C-43F4-9C73-54FBD7A40C9B}" type="slidenum">
              <a:t>9</a:t>
            </a:fld>
            <a:endParaRPr lang="hu-HU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Cím 1"/>
          <p:cNvSpPr txBox="1">
            <a:spLocks noGrp="1"/>
          </p:cNvSpPr>
          <p:nvPr>
            <p:ph type="ctrTitle"/>
          </p:nvPr>
        </p:nvSpPr>
        <p:spPr>
          <a:xfrm>
            <a:off x="758458" y="2001841"/>
            <a:ext cx="8385541" cy="1879046"/>
          </a:xfrm>
        </p:spPr>
        <p:txBody>
          <a:bodyPr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 lvl="0"/>
            <a:r>
              <a:rPr lang="hu-HU"/>
              <a:t> Cím</a:t>
            </a:r>
          </a:p>
        </p:txBody>
      </p:sp>
      <p:sp>
        <p:nvSpPr>
          <p:cNvPr id="4" name="Alcím 2"/>
          <p:cNvSpPr txBox="1">
            <a:spLocks noGrp="1"/>
          </p:cNvSpPr>
          <p:nvPr>
            <p:ph type="subTitle" idx="1"/>
          </p:nvPr>
        </p:nvSpPr>
        <p:spPr>
          <a:xfrm>
            <a:off x="758458" y="3955410"/>
            <a:ext cx="5971955" cy="1655758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</a:lstStyle>
          <a:p>
            <a:pPr lvl="0"/>
            <a:r>
              <a:rPr lang="hu-HU"/>
              <a:t>Kattintson ide az alcím mintájának szerkesztéséhez</a:t>
            </a:r>
          </a:p>
        </p:txBody>
      </p:sp>
    </p:spTree>
    <p:extLst>
      <p:ext uri="{BB962C8B-B14F-4D97-AF65-F5344CB8AC3E}">
        <p14:creationId xmlns:p14="http://schemas.microsoft.com/office/powerpoint/2010/main" val="127001987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7608"/>
            <a:ext cx="12191996" cy="8503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artalom helye 2"/>
          <p:cNvSpPr txBox="1">
            <a:spLocks noGrp="1"/>
          </p:cNvSpPr>
          <p:nvPr>
            <p:ph idx="4294967295"/>
          </p:nvPr>
        </p:nvSpPr>
        <p:spPr>
          <a:xfrm>
            <a:off x="838203" y="1548719"/>
            <a:ext cx="10515600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BB2C91FF-B39D-49B0-A4F2-BBDA1EE3001D}" type="datetime1">
              <a:rPr lang="hu-HU"/>
              <a:pPr lvl="0"/>
              <a:t>2024. 01. 12.</a:t>
            </a:fld>
            <a:endParaRPr lang="hu-HU"/>
          </a:p>
        </p:txBody>
      </p:sp>
      <p:sp>
        <p:nvSpPr>
          <p:cNvPr id="5" name="Élőláb hely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endParaRPr lang="hu-HU"/>
          </a:p>
        </p:txBody>
      </p:sp>
      <p:sp>
        <p:nvSpPr>
          <p:cNvPr id="6" name="Dia számának hely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9F2D5F58-5F65-4184-87B8-77B3347D532C}" type="slidenum">
              <a:t>‹#›</a:t>
            </a:fld>
            <a:endParaRPr lang="hu-HU"/>
          </a:p>
        </p:txBody>
      </p:sp>
      <p:cxnSp>
        <p:nvCxnSpPr>
          <p:cNvPr id="7" name="Egyenes összekötő 7"/>
          <p:cNvCxnSpPr/>
          <p:nvPr/>
        </p:nvCxnSpPr>
        <p:spPr>
          <a:xfrm>
            <a:off x="757927" y="1441176"/>
            <a:ext cx="10676142" cy="0"/>
          </a:xfrm>
          <a:prstGeom prst="straightConnector1">
            <a:avLst/>
          </a:prstGeom>
          <a:noFill/>
          <a:ln w="6345" cap="flat">
            <a:solidFill>
              <a:srgbClr val="012851"/>
            </a:solidFill>
            <a:prstDash val="solid"/>
            <a:miter/>
          </a:ln>
        </p:spPr>
      </p:cxnSp>
      <p:sp>
        <p:nvSpPr>
          <p:cNvPr id="8" name="Cím 8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hu-HU"/>
              <a:t>Mintacím szerkesztése</a:t>
            </a:r>
          </a:p>
        </p:txBody>
      </p:sp>
    </p:spTree>
    <p:extLst>
      <p:ext uri="{BB962C8B-B14F-4D97-AF65-F5344CB8AC3E}">
        <p14:creationId xmlns:p14="http://schemas.microsoft.com/office/powerpoint/2010/main" val="6748287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7608"/>
            <a:ext cx="12191996" cy="8503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Cím 1"/>
          <p:cNvSpPr txBox="1">
            <a:spLocks noGrp="1"/>
          </p:cNvSpPr>
          <p:nvPr>
            <p:ph type="title"/>
          </p:nvPr>
        </p:nvSpPr>
        <p:spPr>
          <a:xfrm>
            <a:off x="838203" y="1287045"/>
            <a:ext cx="10515600" cy="2852735"/>
          </a:xfrm>
        </p:spPr>
        <p:txBody>
          <a:bodyPr/>
          <a:lstStyle>
            <a:lvl1pPr>
              <a:defRPr sz="6000"/>
            </a:lvl1pPr>
          </a:lstStyle>
          <a:p>
            <a:pPr lvl="0"/>
            <a:r>
              <a:rPr lang="hu-HU"/>
              <a:t>Mintacím szerkesztése</a:t>
            </a:r>
          </a:p>
        </p:txBody>
      </p:sp>
      <p:sp>
        <p:nvSpPr>
          <p:cNvPr id="4" name="Szöveg helye 2"/>
          <p:cNvSpPr txBox="1">
            <a:spLocks noGrp="1"/>
          </p:cNvSpPr>
          <p:nvPr>
            <p:ph type="body" idx="1"/>
          </p:nvPr>
        </p:nvSpPr>
        <p:spPr>
          <a:xfrm>
            <a:off x="838203" y="41667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D10A3EC1-3886-4D52-B8E5-CB85F8711821}" type="datetime1">
              <a:rPr lang="hu-HU"/>
              <a:pPr lvl="0"/>
              <a:t>2024. 01. 12.</a:t>
            </a:fld>
            <a:endParaRPr lang="hu-HU"/>
          </a:p>
        </p:txBody>
      </p:sp>
      <p:sp>
        <p:nvSpPr>
          <p:cNvPr id="6" name="Élőláb hely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endParaRPr lang="hu-HU"/>
          </a:p>
        </p:txBody>
      </p:sp>
      <p:sp>
        <p:nvSpPr>
          <p:cNvPr id="7" name="Dia számának hely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CE3EE021-3700-429B-B3D8-CEC2FB17E506}" type="slidenum"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526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7608"/>
            <a:ext cx="12191996" cy="8503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Cím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hu-HU"/>
              <a:t>Mintacím szerkesztése</a:t>
            </a:r>
          </a:p>
        </p:txBody>
      </p:sp>
      <p:sp>
        <p:nvSpPr>
          <p:cNvPr id="4" name="Tartalom helye 2"/>
          <p:cNvSpPr txBox="1">
            <a:spLocks noGrp="1"/>
          </p:cNvSpPr>
          <p:nvPr>
            <p:ph idx="1"/>
          </p:nvPr>
        </p:nvSpPr>
        <p:spPr>
          <a:xfrm>
            <a:off x="838203" y="1548719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Tartalom helye 3"/>
          <p:cNvSpPr txBox="1">
            <a:spLocks noGrp="1"/>
          </p:cNvSpPr>
          <p:nvPr>
            <p:ph idx="2"/>
          </p:nvPr>
        </p:nvSpPr>
        <p:spPr>
          <a:xfrm>
            <a:off x="6172200" y="1548719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Dátum hely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1F6C91E4-CE03-4D61-993A-3F13F0C167DD}" type="datetime1">
              <a:rPr lang="hu-HU"/>
              <a:pPr lvl="0"/>
              <a:t>2024. 01. 12.</a:t>
            </a:fld>
            <a:endParaRPr lang="hu-HU"/>
          </a:p>
        </p:txBody>
      </p:sp>
      <p:sp>
        <p:nvSpPr>
          <p:cNvPr id="7" name="Élőláb hely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endParaRPr lang="hu-HU"/>
          </a:p>
        </p:txBody>
      </p:sp>
      <p:sp>
        <p:nvSpPr>
          <p:cNvPr id="8" name="Dia számának hely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147D919A-CDC5-4F28-8F04-8551C1A0AE79}" type="slidenum">
              <a:t>‹#›</a:t>
            </a:fld>
            <a:endParaRPr lang="hu-HU"/>
          </a:p>
        </p:txBody>
      </p:sp>
      <p:cxnSp>
        <p:nvCxnSpPr>
          <p:cNvPr id="9" name="Egyenes összekötő 8"/>
          <p:cNvCxnSpPr/>
          <p:nvPr/>
        </p:nvCxnSpPr>
        <p:spPr>
          <a:xfrm>
            <a:off x="757927" y="1441176"/>
            <a:ext cx="10676142" cy="0"/>
          </a:xfrm>
          <a:prstGeom prst="straightConnector1">
            <a:avLst/>
          </a:prstGeom>
          <a:noFill/>
          <a:ln w="6345" cap="flat">
            <a:solidFill>
              <a:srgbClr val="012851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1820270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7608"/>
            <a:ext cx="12191996" cy="8503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Cím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hu-HU"/>
              <a:t>Mintacím szerkesztése</a:t>
            </a:r>
          </a:p>
        </p:txBody>
      </p:sp>
      <p:sp>
        <p:nvSpPr>
          <p:cNvPr id="4" name="Szöveg helye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artalom helye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3781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Szöveg helye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7" name="Tartalom helye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3781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8" name="Dátum helye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2793B3CE-C70B-4D7C-9A32-3C08E0891488}" type="datetime1">
              <a:rPr lang="hu-HU"/>
              <a:pPr lvl="0"/>
              <a:t>2024. 01. 12.</a:t>
            </a:fld>
            <a:endParaRPr lang="hu-HU"/>
          </a:p>
        </p:txBody>
      </p:sp>
      <p:sp>
        <p:nvSpPr>
          <p:cNvPr id="9" name="Élőláb helye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endParaRPr lang="hu-HU"/>
          </a:p>
        </p:txBody>
      </p:sp>
      <p:sp>
        <p:nvSpPr>
          <p:cNvPr id="10" name="Dia számának helye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045EEC74-AF1C-4575-AF52-DEEA10A954EE}" type="slidenum">
              <a:t>‹#›</a:t>
            </a:fld>
            <a:endParaRPr lang="hu-HU"/>
          </a:p>
        </p:txBody>
      </p:sp>
      <p:cxnSp>
        <p:nvCxnSpPr>
          <p:cNvPr id="11" name="Egyenes összekötő 10"/>
          <p:cNvCxnSpPr/>
          <p:nvPr/>
        </p:nvCxnSpPr>
        <p:spPr>
          <a:xfrm>
            <a:off x="757927" y="1690689"/>
            <a:ext cx="10676142" cy="0"/>
          </a:xfrm>
          <a:prstGeom prst="straightConnector1">
            <a:avLst/>
          </a:prstGeom>
          <a:noFill/>
          <a:ln w="6345" cap="flat">
            <a:solidFill>
              <a:srgbClr val="012851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9356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7608"/>
            <a:ext cx="12191996" cy="8503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Cím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hu-HU"/>
              <a:t>Mintacím szerkesztése</a:t>
            </a:r>
          </a:p>
        </p:txBody>
      </p:sp>
      <p:sp>
        <p:nvSpPr>
          <p:cNvPr id="4" name="Dátum helye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9E4B11E2-F82C-4938-B22D-E7091B973AFC}" type="datetime1">
              <a:rPr lang="hu-HU"/>
              <a:pPr lvl="0"/>
              <a:t>2024. 01. 12.</a:t>
            </a:fld>
            <a:endParaRPr lang="hu-HU"/>
          </a:p>
        </p:txBody>
      </p:sp>
      <p:sp>
        <p:nvSpPr>
          <p:cNvPr id="5" name="Élőláb helye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endParaRPr lang="hu-HU"/>
          </a:p>
        </p:txBody>
      </p:sp>
      <p:sp>
        <p:nvSpPr>
          <p:cNvPr id="6" name="Dia számának helye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D6DC00E0-DCF5-4F8E-B710-99720FA46194}" type="slidenum">
              <a:t>‹#›</a:t>
            </a:fld>
            <a:endParaRPr lang="hu-HU"/>
          </a:p>
        </p:txBody>
      </p:sp>
      <p:cxnSp>
        <p:nvCxnSpPr>
          <p:cNvPr id="7" name="Egyenes összekötő 6"/>
          <p:cNvCxnSpPr/>
          <p:nvPr/>
        </p:nvCxnSpPr>
        <p:spPr>
          <a:xfrm>
            <a:off x="757927" y="1441176"/>
            <a:ext cx="10676142" cy="0"/>
          </a:xfrm>
          <a:prstGeom prst="straightConnector1">
            <a:avLst/>
          </a:prstGeom>
          <a:noFill/>
          <a:ln w="6345" cap="flat">
            <a:solidFill>
              <a:srgbClr val="012851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267134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7608"/>
            <a:ext cx="12191996" cy="8503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Dátum helye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086ACFAC-A8E5-4682-819C-9BBE7C9571A2}" type="datetime1">
              <a:rPr lang="hu-HU"/>
              <a:pPr lvl="0"/>
              <a:t>2024. 01. 12.</a:t>
            </a:fld>
            <a:endParaRPr lang="hu-HU"/>
          </a:p>
        </p:txBody>
      </p:sp>
      <p:sp>
        <p:nvSpPr>
          <p:cNvPr id="4" name="Élőláb helye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endParaRPr lang="hu-HU"/>
          </a:p>
        </p:txBody>
      </p:sp>
      <p:sp>
        <p:nvSpPr>
          <p:cNvPr id="5" name="Dia számának helye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4760ECD3-3CF9-4298-B0EC-77A57196472D}" type="slidenum"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44784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07604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hu-HU"/>
              <a:t>Mintacím szerkesztése</a:t>
            </a:r>
          </a:p>
        </p:txBody>
      </p:sp>
      <p:sp>
        <p:nvSpPr>
          <p:cNvPr id="3" name="Szöveg helye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 txBox="1">
            <a:spLocks noGrp="1"/>
          </p:cNvSpPr>
          <p:nvPr>
            <p:ph type="dt" sz="half" idx="2"/>
          </p:nvPr>
        </p:nvSpPr>
        <p:spPr>
          <a:xfrm>
            <a:off x="3436552" y="6247427"/>
            <a:ext cx="1378229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hu-HU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9D5AD281-A91C-4E26-8E72-69415A349210}" type="datetime1">
              <a:rPr lang="hu-HU"/>
              <a:pPr lvl="0"/>
              <a:t>2024. 01. 12.</a:t>
            </a:fld>
            <a:endParaRPr lang="hu-HU"/>
          </a:p>
        </p:txBody>
      </p:sp>
      <p:sp>
        <p:nvSpPr>
          <p:cNvPr id="5" name="Élőláb helye 4"/>
          <p:cNvSpPr txBox="1">
            <a:spLocks noGrp="1"/>
          </p:cNvSpPr>
          <p:nvPr>
            <p:ph type="ftr" sz="quarter" idx="3"/>
          </p:nvPr>
        </p:nvSpPr>
        <p:spPr>
          <a:xfrm>
            <a:off x="4814773" y="6247427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hu-HU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hu-HU"/>
          </a:p>
        </p:txBody>
      </p:sp>
      <p:sp>
        <p:nvSpPr>
          <p:cNvPr id="6" name="Dia számának helye 5"/>
          <p:cNvSpPr txBox="1">
            <a:spLocks noGrp="1"/>
          </p:cNvSpPr>
          <p:nvPr>
            <p:ph type="sldNum" sz="quarter" idx="4"/>
          </p:nvPr>
        </p:nvSpPr>
        <p:spPr>
          <a:xfrm>
            <a:off x="9531623" y="6257092"/>
            <a:ext cx="1822170" cy="3572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hu-HU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D0F1FD6B-7B14-4D97-89CB-4B79E05D388B}" type="slidenum">
              <a:t>‹#›</a:t>
            </a:fld>
            <a:endParaRPr lang="hu-H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hu-HU" sz="3600" b="0" i="0" u="none" strike="noStrike" kern="1200" cap="none" spc="0" baseline="0">
          <a:solidFill>
            <a:srgbClr val="012851"/>
          </a:solidFill>
          <a:uFillTx/>
          <a:latin typeface="Open Sans" pitchFamily="34"/>
          <a:ea typeface="Open Sans" pitchFamily="34"/>
          <a:cs typeface="Open Sans" pitchFamily="34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hu-HU" sz="2800" b="0" i="0" u="none" strike="noStrike" kern="1200" cap="none" spc="0" baseline="0">
          <a:solidFill>
            <a:srgbClr val="012851"/>
          </a:solidFill>
          <a:uFillTx/>
          <a:latin typeface="Open Sans" pitchFamily="34"/>
          <a:ea typeface="Open Sans" pitchFamily="34"/>
          <a:cs typeface="Open Sans" pitchFamily="34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hu-HU" sz="2400" b="0" i="0" u="none" strike="noStrike" kern="1200" cap="none" spc="0" baseline="0">
          <a:solidFill>
            <a:srgbClr val="012851"/>
          </a:solidFill>
          <a:uFillTx/>
          <a:latin typeface="Open Sans" pitchFamily="34"/>
          <a:ea typeface="Open Sans" pitchFamily="34"/>
          <a:cs typeface="Open Sans" pitchFamily="34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hu-HU" sz="2000" b="0" i="0" u="none" strike="noStrike" kern="1200" cap="none" spc="0" baseline="0">
          <a:solidFill>
            <a:srgbClr val="012851"/>
          </a:solidFill>
          <a:uFillTx/>
          <a:latin typeface="Open Sans" pitchFamily="34"/>
          <a:ea typeface="Open Sans" pitchFamily="34"/>
          <a:cs typeface="Open Sans" pitchFamily="34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hu-HU" sz="1800" b="0" i="0" u="none" strike="noStrike" kern="1200" cap="none" spc="0" baseline="0">
          <a:solidFill>
            <a:srgbClr val="012851"/>
          </a:solidFill>
          <a:uFillTx/>
          <a:latin typeface="Open Sans" pitchFamily="34"/>
          <a:ea typeface="Open Sans" pitchFamily="34"/>
          <a:cs typeface="Open Sans" pitchFamily="34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hu-HU" sz="1800" b="0" i="0" u="none" strike="noStrike" kern="1200" cap="none" spc="0" baseline="0">
          <a:solidFill>
            <a:srgbClr val="012851"/>
          </a:solidFill>
          <a:uFillTx/>
          <a:latin typeface="Open Sans" pitchFamily="34"/>
          <a:ea typeface="Open Sans" pitchFamily="34"/>
          <a:cs typeface="Open Sans" pitchFamily="34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 txBox="1">
            <a:spLocks noGrp="1"/>
          </p:cNvSpPr>
          <p:nvPr>
            <p:ph type="ctrTitle"/>
          </p:nvPr>
        </p:nvSpPr>
        <p:spPr>
          <a:xfrm>
            <a:off x="758458" y="2214484"/>
            <a:ext cx="8385541" cy="1879046"/>
          </a:xfrm>
        </p:spPr>
        <p:txBody>
          <a:bodyPr/>
          <a:lstStyle/>
          <a:p>
            <a:pPr lvl="0"/>
            <a:r>
              <a:rPr lang="hu-HU" sz="3500" cap="all"/>
              <a:t>COLLECTIVE INTELLIGENCE</a:t>
            </a:r>
            <a:br>
              <a:rPr lang="hu-HU" sz="3500" cap="all"/>
            </a:br>
            <a:r>
              <a:rPr lang="hu-HU" sz="3500" cap="all"/>
              <a:t>COLLECTIVE PATH FINDING</a:t>
            </a:r>
            <a:endParaRPr lang="en-US" sz="3500"/>
          </a:p>
        </p:txBody>
      </p:sp>
      <p:sp>
        <p:nvSpPr>
          <p:cNvPr id="3" name="Alcím 2"/>
          <p:cNvSpPr txBox="1">
            <a:spLocks noGrp="1"/>
          </p:cNvSpPr>
          <p:nvPr>
            <p:ph type="subTitle" idx="1"/>
          </p:nvPr>
        </p:nvSpPr>
        <p:spPr>
          <a:xfrm>
            <a:off x="758458" y="4338178"/>
            <a:ext cx="7970870" cy="1518333"/>
          </a:xfrm>
        </p:spPr>
        <p:txBody>
          <a:bodyPr/>
          <a:lstStyle/>
          <a:p>
            <a:pPr lvl="0"/>
            <a:r>
              <a:rPr lang="hu-HU" sz="1400"/>
              <a:t>Prucs Ákos</a:t>
            </a:r>
            <a:endParaRPr lang="en-US" sz="1400"/>
          </a:p>
          <a:p>
            <a:pPr lvl="0"/>
            <a:r>
              <a:rPr lang="hu-HU" sz="1400"/>
              <a:t>enpcte@inf.elte.hu</a:t>
            </a:r>
            <a:endParaRPr lang="en-US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3436552" y="6247427"/>
            <a:ext cx="137822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FE732F8-CC51-49D3-86D1-AEC7363C4E20}" type="datetime1">
              <a:rPr lang="hu-H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2024. 01. 12.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Slide Number Placeholder 4"/>
          <p:cNvSpPr txBox="1"/>
          <p:nvPr/>
        </p:nvSpPr>
        <p:spPr>
          <a:xfrm>
            <a:off x="9531623" y="6257092"/>
            <a:ext cx="1822170" cy="3572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8835BB2-DF8C-4C0C-B84B-28B1BE41EDC0}" type="slidenum">
              <a:t>10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875736" cy="1680932"/>
          </a:xfrm>
        </p:spPr>
        <p:txBody>
          <a:bodyPr/>
          <a:lstStyle/>
          <a:p>
            <a:pPr lvl="0"/>
            <a:r>
              <a:rPr lang="en-US" sz="6000"/>
              <a:t>Thank You for Your attention!</a:t>
            </a:r>
            <a:endParaRPr lang="hu-HU"/>
          </a:p>
        </p:txBody>
      </p:sp>
      <p:sp>
        <p:nvSpPr>
          <p:cNvPr id="5" name="Text Placeholder 2"/>
          <p:cNvSpPr txBox="1"/>
          <p:nvPr/>
        </p:nvSpPr>
        <p:spPr>
          <a:xfrm>
            <a:off x="831847" y="4258854"/>
            <a:ext cx="3651656" cy="150018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800" b="0" i="0" u="none" strike="noStrike" kern="1200" cap="none" spc="0" baseline="0">
              <a:solidFill>
                <a:srgbClr val="012851"/>
              </a:solidFill>
              <a:uFillTx/>
              <a:latin typeface="Open Sans" pitchFamily="34"/>
              <a:ea typeface="Open Sans" pitchFamily="34"/>
              <a:cs typeface="Open Sans" pitchFamily="34"/>
            </a:endParaRPr>
          </a:p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0" baseline="0">
                <a:solidFill>
                  <a:srgbClr val="012851"/>
                </a:solidFill>
                <a:uFillTx/>
                <a:latin typeface="Open Sans" pitchFamily="34"/>
                <a:ea typeface="Open Sans" pitchFamily="34"/>
                <a:cs typeface="Open Sans" pitchFamily="34"/>
              </a:rPr>
              <a:t>Questions</a:t>
            </a:r>
            <a:r>
              <a:rPr lang="hu-HU" sz="2800" b="0" i="0" u="none" strike="noStrike" kern="1200" cap="none" spc="0" baseline="0">
                <a:solidFill>
                  <a:srgbClr val="012851"/>
                </a:solidFill>
                <a:uFillTx/>
                <a:latin typeface="Open Sans" pitchFamily="34"/>
                <a:ea typeface="Open Sans" pitchFamily="34"/>
                <a:cs typeface="Open Sans" pitchFamily="34"/>
              </a:rPr>
              <a:t>?</a:t>
            </a: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hu-HU" sz="2800" b="0" i="0" u="none" strike="noStrike" kern="1200" cap="none" spc="0" baseline="0">
              <a:solidFill>
                <a:srgbClr val="012851"/>
              </a:solidFill>
              <a:uFillTx/>
              <a:latin typeface="Open Sans" pitchFamily="34"/>
              <a:ea typeface="Open Sans" pitchFamily="34"/>
              <a:cs typeface="Open Sans" pitchFamily="34"/>
            </a:endParaRPr>
          </a:p>
        </p:txBody>
      </p:sp>
      <p:sp>
        <p:nvSpPr>
          <p:cNvPr id="6" name="Text Placeholder 2"/>
          <p:cNvSpPr txBox="1"/>
          <p:nvPr/>
        </p:nvSpPr>
        <p:spPr>
          <a:xfrm>
            <a:off x="5250429" y="3902531"/>
            <a:ext cx="6292644" cy="207281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12851"/>
              </a:solidFill>
              <a:uFillTx/>
              <a:latin typeface="Open Sans" pitchFamily="34"/>
              <a:ea typeface="Open Sans" pitchFamily="34"/>
              <a:cs typeface="Open Sans" pitchFamily="34"/>
            </a:endParaRPr>
          </a:p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2000" b="1" i="0" u="none" strike="noStrike" kern="1200" cap="none" spc="0" baseline="0">
                <a:solidFill>
                  <a:srgbClr val="012851"/>
                </a:solidFill>
                <a:uFillTx/>
                <a:latin typeface="Open Sans"/>
                <a:ea typeface="Open Sans"/>
                <a:cs typeface="Open Sans"/>
              </a:rPr>
              <a:t>Prucs Ákos</a:t>
            </a:r>
            <a:endParaRPr lang="en-US" sz="2000" b="0" i="1" u="none" strike="noStrike" kern="1200" cap="none" spc="0" baseline="0">
              <a:solidFill>
                <a:srgbClr val="012851"/>
              </a:solidFill>
              <a:uFillTx/>
              <a:latin typeface="Open Sans"/>
              <a:ea typeface="Open Sans"/>
              <a:cs typeface="Open Sans"/>
            </a:endParaRPr>
          </a:p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br>
              <a:rPr lang="en-US" sz="2000" b="0" i="0" u="none" strike="noStrike" kern="1200" cap="none" spc="0" baseline="0">
                <a:solidFill>
                  <a:srgbClr val="012851"/>
                </a:solidFill>
                <a:uFillTx/>
                <a:latin typeface="Open Sans"/>
                <a:ea typeface="Open Sans"/>
                <a:cs typeface="Open Sans"/>
              </a:rPr>
            </a:br>
            <a:r>
              <a:rPr lang="hu-HU" sz="2000" b="1" i="0" u="none" strike="noStrike" kern="0" cap="none" spc="0" baseline="0">
                <a:solidFill>
                  <a:srgbClr val="012851"/>
                </a:solidFill>
                <a:uFillTx/>
                <a:latin typeface="Open Sans"/>
                <a:ea typeface="Open Sans"/>
                <a:cs typeface="Open Sans"/>
              </a:rPr>
              <a:t>enpcte@</a:t>
            </a:r>
            <a:r>
              <a:rPr lang="en-US" sz="2000" b="1" i="0" u="none" strike="noStrike" kern="1200" cap="none" spc="0" baseline="0">
                <a:solidFill>
                  <a:srgbClr val="012851"/>
                </a:solidFill>
                <a:uFillTx/>
                <a:latin typeface="Open Sans"/>
                <a:ea typeface="Open Sans"/>
                <a:cs typeface="Open Sans"/>
              </a:rPr>
              <a:t>inf.elte.hu</a:t>
            </a:r>
            <a:endParaRPr lang="hu-HU" sz="3200" b="1" i="0" u="none" strike="noStrike" kern="1200" cap="none" spc="0" baseline="0">
              <a:solidFill>
                <a:srgbClr val="012851"/>
              </a:solidFill>
              <a:uFillTx/>
              <a:latin typeface="Open Sans" pitchFamily="34"/>
              <a:ea typeface="Open Sans" pitchFamily="34"/>
              <a:cs typeface="Open Sans" pitchFamily="3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 noGrp="1"/>
          </p:cNvSpPr>
          <p:nvPr>
            <p:ph type="body" idx="4294967295"/>
          </p:nvPr>
        </p:nvSpPr>
        <p:spPr>
          <a:xfrm>
            <a:off x="838203" y="1729953"/>
            <a:ext cx="4278331" cy="4351336"/>
          </a:xfrm>
        </p:spPr>
        <p:txBody>
          <a:bodyPr/>
          <a:lstStyle/>
          <a:p>
            <a:pPr lvl="1"/>
            <a:r>
              <a:rPr lang="hu-HU"/>
              <a:t>Come up with a game</a:t>
            </a:r>
          </a:p>
          <a:p>
            <a:pPr lvl="1"/>
            <a:r>
              <a:rPr lang="hu-HU"/>
              <a:t>Implement an enviroment</a:t>
            </a:r>
          </a:p>
          <a:p>
            <a:pPr lvl="1"/>
            <a:r>
              <a:rPr lang="hu-HU"/>
              <a:t>See what behaviour the agents implement</a:t>
            </a:r>
            <a:endParaRPr lang="en-US"/>
          </a:p>
        </p:txBody>
      </p:sp>
      <p:sp>
        <p:nvSpPr>
          <p:cNvPr id="3" name="Date Placeholder 2"/>
          <p:cNvSpPr txBox="1"/>
          <p:nvPr/>
        </p:nvSpPr>
        <p:spPr>
          <a:xfrm>
            <a:off x="3436552" y="6247427"/>
            <a:ext cx="137822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D7E2744-6902-46C2-A0CA-0A5443975D28}" type="datetime1">
              <a:rPr lang="hu-H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2024. 01. 12.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Slide Number Placeholder 4"/>
          <p:cNvSpPr txBox="1"/>
          <p:nvPr/>
        </p:nvSpPr>
        <p:spPr>
          <a:xfrm>
            <a:off x="9531623" y="6257092"/>
            <a:ext cx="1822170" cy="3572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26C4216-CEC4-4018-8BC8-DD32C9B02E3F}" type="slidenum">
              <a:t>2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Title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hu-HU"/>
              <a:t>Motivation</a:t>
            </a:r>
            <a:endParaRPr lang="en-US"/>
          </a:p>
        </p:txBody>
      </p:sp>
      <p:sp>
        <p:nvSpPr>
          <p:cNvPr id="6" name="TextBox 9"/>
          <p:cNvSpPr txBox="1"/>
          <p:nvPr/>
        </p:nvSpPr>
        <p:spPr>
          <a:xfrm rot="19139036">
            <a:off x="7719504" y="2579482"/>
            <a:ext cx="2876766" cy="76944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Image(s)</a:t>
            </a: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 noGrp="1"/>
          </p:cNvSpPr>
          <p:nvPr>
            <p:ph type="body" idx="4294967295"/>
          </p:nvPr>
        </p:nvSpPr>
        <p:spPr>
          <a:xfrm>
            <a:off x="838203" y="1548719"/>
            <a:ext cx="6019796" cy="4351336"/>
          </a:xfrm>
        </p:spPr>
        <p:txBody>
          <a:bodyPr/>
          <a:lstStyle/>
          <a:p>
            <a:pPr lvl="0"/>
            <a:r>
              <a:rPr lang="hu-HU"/>
              <a:t>Path finding, teamwork, 2D</a:t>
            </a:r>
          </a:p>
          <a:p>
            <a:pPr lvl="0"/>
            <a:r>
              <a:rPr lang="hu-HU">
                <a:solidFill>
                  <a:srgbClr val="002060"/>
                </a:solidFill>
              </a:rPr>
              <a:t>Blue dots</a:t>
            </a:r>
            <a:r>
              <a:rPr lang="hu-HU"/>
              <a:t>: agents</a:t>
            </a:r>
          </a:p>
          <a:p>
            <a:pPr lvl="0"/>
            <a:r>
              <a:rPr lang="hu-HU">
                <a:solidFill>
                  <a:srgbClr val="92D050"/>
                </a:solidFill>
              </a:rPr>
              <a:t>Green circle</a:t>
            </a:r>
            <a:r>
              <a:rPr lang="hu-HU"/>
              <a:t>: their range of vision</a:t>
            </a:r>
          </a:p>
          <a:p>
            <a:pPr lvl="0"/>
            <a:r>
              <a:rPr lang="hu-HU">
                <a:solidFill>
                  <a:srgbClr val="C00000"/>
                </a:solidFill>
              </a:rPr>
              <a:t>Red dot</a:t>
            </a:r>
            <a:r>
              <a:rPr lang="hu-HU"/>
              <a:t>: the goal to find</a:t>
            </a:r>
          </a:p>
          <a:p>
            <a:pPr lvl="0"/>
            <a:r>
              <a:rPr lang="hu-HU"/>
              <a:t>Agents signal whether they have found the goal yet</a:t>
            </a:r>
          </a:p>
          <a:p>
            <a:pPr lvl="0"/>
            <a:r>
              <a:rPr lang="hu-HU"/>
              <a:t>… the only way of communication</a:t>
            </a:r>
          </a:p>
          <a:p>
            <a:pPr lvl="0"/>
            <a:r>
              <a:rPr lang="hu-HU"/>
              <a:t>End: p% agents reached goal or time limit</a:t>
            </a:r>
          </a:p>
        </p:txBody>
      </p:sp>
      <p:sp>
        <p:nvSpPr>
          <p:cNvPr id="3" name="Date Placeholder 2"/>
          <p:cNvSpPr txBox="1"/>
          <p:nvPr/>
        </p:nvSpPr>
        <p:spPr>
          <a:xfrm>
            <a:off x="3436552" y="6247427"/>
            <a:ext cx="137822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0DE894A-5A40-4AAD-855F-9039A0C5CB2B}" type="datetime1">
              <a:rPr lang="hu-H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2024. 01. 12.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Slide Number Placeholder 4"/>
          <p:cNvSpPr txBox="1"/>
          <p:nvPr/>
        </p:nvSpPr>
        <p:spPr>
          <a:xfrm>
            <a:off x="9531623" y="6257092"/>
            <a:ext cx="1822170" cy="3572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646A84D-A264-406B-AA71-2FA0D0353453}" type="slidenum">
              <a:t>3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Title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Environment</a:t>
            </a:r>
          </a:p>
        </p:txBody>
      </p:sp>
      <p:sp>
        <p:nvSpPr>
          <p:cNvPr id="6" name="TextBox 7"/>
          <p:cNvSpPr txBox="1"/>
          <p:nvPr/>
        </p:nvSpPr>
        <p:spPr>
          <a:xfrm rot="19139036">
            <a:off x="7719504" y="2579482"/>
            <a:ext cx="2876766" cy="76944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Image(s)</a:t>
            </a: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7" name="Kép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058" y="544305"/>
            <a:ext cx="4403119" cy="440311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Szövegdoboz 9"/>
          <p:cNvSpPr txBox="1"/>
          <p:nvPr/>
        </p:nvSpPr>
        <p:spPr>
          <a:xfrm>
            <a:off x="8132326" y="5051538"/>
            <a:ext cx="3724744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test run on random policy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 noGrp="1"/>
          </p:cNvSpPr>
          <p:nvPr>
            <p:ph type="body" idx="4294967295"/>
          </p:nvPr>
        </p:nvSpPr>
        <p:spPr>
          <a:xfrm>
            <a:off x="838203" y="1548719"/>
            <a:ext cx="5983513" cy="4351336"/>
          </a:xfrm>
        </p:spPr>
        <p:txBody>
          <a:bodyPr/>
          <a:lstStyle/>
          <a:p>
            <a:pPr lvl="0"/>
            <a:r>
              <a:rPr lang="hu-HU"/>
              <a:t>Two variants:</a:t>
            </a:r>
          </a:p>
          <a:p>
            <a:pPr lvl="1"/>
            <a:r>
              <a:rPr lang="hu-HU"/>
              <a:t>They see everything (inside vision)</a:t>
            </a:r>
          </a:p>
          <a:p>
            <a:pPr lvl="1"/>
            <a:r>
              <a:rPr lang="hu-HU"/>
              <a:t>They see top k closest object</a:t>
            </a:r>
          </a:p>
          <a:p>
            <a:pPr lvl="1"/>
            <a:endParaRPr lang="hu-HU"/>
          </a:p>
          <a:p>
            <a:pPr lvl="1"/>
            <a:r>
              <a:rPr lang="hu-HU"/>
              <a:t>Fellow agent is represented by three number: (rel_x, rel_y, goal)</a:t>
            </a:r>
          </a:p>
          <a:p>
            <a:pPr lvl="1"/>
            <a:r>
              <a:rPr lang="hu-HU"/>
              <a:t>‚goal’ – bit changing between 0 and 1</a:t>
            </a:r>
          </a:p>
        </p:txBody>
      </p:sp>
      <p:sp>
        <p:nvSpPr>
          <p:cNvPr id="3" name="Date Placeholder 2"/>
          <p:cNvSpPr txBox="1"/>
          <p:nvPr/>
        </p:nvSpPr>
        <p:spPr>
          <a:xfrm>
            <a:off x="3436552" y="6247427"/>
            <a:ext cx="137822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54FEF7C-776E-4586-8F43-47248001709B}" type="datetime1">
              <a:rPr lang="hu-H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2024. 01. 12.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Slide Number Placeholder 4"/>
          <p:cNvSpPr txBox="1"/>
          <p:nvPr/>
        </p:nvSpPr>
        <p:spPr>
          <a:xfrm>
            <a:off x="9531623" y="6257092"/>
            <a:ext cx="1822170" cy="3572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65276A-7967-4B96-BF7E-B4FCE00BC57E}" type="slidenum">
              <a:t>4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Title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Observation spaces</a:t>
            </a:r>
          </a:p>
        </p:txBody>
      </p:sp>
      <p:pic>
        <p:nvPicPr>
          <p:cNvPr id="6" name="Kép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7673" y="1449598"/>
            <a:ext cx="3897849" cy="399570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 noGrp="1"/>
          </p:cNvSpPr>
          <p:nvPr>
            <p:ph type="body" idx="4294967295"/>
          </p:nvPr>
        </p:nvSpPr>
        <p:spPr>
          <a:xfrm>
            <a:off x="604738" y="2103193"/>
            <a:ext cx="6819796" cy="3937680"/>
          </a:xfrm>
        </p:spPr>
        <p:txBody>
          <a:bodyPr/>
          <a:lstStyle/>
          <a:p>
            <a:pPr lvl="0"/>
            <a:r>
              <a:rPr lang="hu-HU"/>
              <a:t>3 variants:</a:t>
            </a:r>
          </a:p>
          <a:p>
            <a:pPr lvl="1"/>
            <a:r>
              <a:rPr lang="hu-HU"/>
              <a:t>Coll. reward only at the end at succession.</a:t>
            </a:r>
          </a:p>
          <a:p>
            <a:pPr lvl="1"/>
            <a:r>
              <a:rPr lang="hu-HU"/>
              <a:t>Coll. reward each time agent find the goal</a:t>
            </a:r>
          </a:p>
          <a:p>
            <a:pPr lvl="1"/>
            <a:r>
              <a:rPr lang="hu-HU"/>
              <a:t>Individual rewards on finding the goal</a:t>
            </a:r>
          </a:p>
          <a:p>
            <a:pPr lvl="0"/>
            <a:r>
              <a:rPr lang="hu-HU"/>
              <a:t>Reward is usually 1.</a:t>
            </a:r>
          </a:p>
          <a:p>
            <a:pPr lvl="0"/>
            <a:r>
              <a:rPr lang="hu-HU"/>
              <a:t>Penalty on time limit reached.</a:t>
            </a:r>
          </a:p>
        </p:txBody>
      </p:sp>
      <p:sp>
        <p:nvSpPr>
          <p:cNvPr id="3" name="Date Placeholder 2"/>
          <p:cNvSpPr txBox="1"/>
          <p:nvPr/>
        </p:nvSpPr>
        <p:spPr>
          <a:xfrm>
            <a:off x="3436552" y="6247427"/>
            <a:ext cx="137822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C13C5FB-B02C-42B0-AD1A-769A49DD97D2}" type="datetime1">
              <a:rPr lang="hu-H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2024. 01. 12.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Slide Number Placeholder 4"/>
          <p:cNvSpPr txBox="1"/>
          <p:nvPr/>
        </p:nvSpPr>
        <p:spPr>
          <a:xfrm>
            <a:off x="9531623" y="6257092"/>
            <a:ext cx="1822170" cy="3572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7820C40-D73C-4EE1-980D-EC6DF6A087D1}" type="slidenum">
              <a:t>5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Title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Rewards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 noGrp="1"/>
          </p:cNvSpPr>
          <p:nvPr>
            <p:ph type="body" idx="4294967295"/>
          </p:nvPr>
        </p:nvSpPr>
        <p:spPr>
          <a:xfrm>
            <a:off x="838203" y="1548719"/>
            <a:ext cx="3849916" cy="4351336"/>
          </a:xfrm>
        </p:spPr>
        <p:txBody>
          <a:bodyPr/>
          <a:lstStyle/>
          <a:p>
            <a:pPr lvl="0"/>
            <a:r>
              <a:rPr lang="hu-HU"/>
              <a:t>Single discrete action space w/ 8 possible values</a:t>
            </a:r>
          </a:p>
          <a:p>
            <a:pPr lvl="0"/>
            <a:r>
              <a:rPr lang="hu-HU"/>
              <a:t>…representing 8 possible direction</a:t>
            </a:r>
            <a:endParaRPr lang="en-US"/>
          </a:p>
        </p:txBody>
      </p:sp>
      <p:sp>
        <p:nvSpPr>
          <p:cNvPr id="3" name="Date Placeholder 2"/>
          <p:cNvSpPr txBox="1"/>
          <p:nvPr/>
        </p:nvSpPr>
        <p:spPr>
          <a:xfrm>
            <a:off x="3436552" y="6247427"/>
            <a:ext cx="137822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5F9C3DE-F7B5-46BE-A905-DBFAB0159002}" type="datetime1">
              <a:rPr lang="hu-H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2024. 01. 12.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Slide Number Placeholder 4"/>
          <p:cNvSpPr txBox="1"/>
          <p:nvPr/>
        </p:nvSpPr>
        <p:spPr>
          <a:xfrm>
            <a:off x="9531623" y="6257092"/>
            <a:ext cx="1822170" cy="3572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6A0F8AA-7252-4E50-99C3-4CE300F284B2}" type="slidenum">
              <a:t>6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Title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Action spaces</a:t>
            </a:r>
          </a:p>
        </p:txBody>
      </p:sp>
      <p:pic>
        <p:nvPicPr>
          <p:cNvPr id="6" name="Kép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879" y="1039489"/>
            <a:ext cx="2918709" cy="185944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Kép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3838" y="1047106"/>
            <a:ext cx="2933952" cy="185181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Szövegdoboz 10"/>
          <p:cNvSpPr txBox="1"/>
          <p:nvPr/>
        </p:nvSpPr>
        <p:spPr>
          <a:xfrm>
            <a:off x="5817732" y="3031208"/>
            <a:ext cx="239300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sb3 dqn</a:t>
            </a:r>
          </a:p>
        </p:txBody>
      </p:sp>
      <p:sp>
        <p:nvSpPr>
          <p:cNvPr id="9" name="Szövegdoboz 11"/>
          <p:cNvSpPr txBox="1"/>
          <p:nvPr/>
        </p:nvSpPr>
        <p:spPr>
          <a:xfrm>
            <a:off x="8854308" y="3031208"/>
            <a:ext cx="239300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sb3 ppo</a:t>
            </a:r>
          </a:p>
        </p:txBody>
      </p:sp>
      <p:pic>
        <p:nvPicPr>
          <p:cNvPr id="10" name="Kép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4425" y="3400534"/>
            <a:ext cx="1838328" cy="196214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1" name="Szövegdoboz 13"/>
          <p:cNvSpPr txBox="1"/>
          <p:nvPr/>
        </p:nvSpPr>
        <p:spPr>
          <a:xfrm>
            <a:off x="7277087" y="5175238"/>
            <a:ext cx="2393003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8 possible direction ranging from 0-7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 noGrp="1"/>
          </p:cNvSpPr>
          <p:nvPr>
            <p:ph type="body" idx="4294967295"/>
          </p:nvPr>
        </p:nvSpPr>
        <p:spPr>
          <a:xfrm>
            <a:off x="61795" y="1559436"/>
            <a:ext cx="3581302" cy="4351336"/>
          </a:xfrm>
          <a:solidFill>
            <a:srgbClr val="E7E6E6"/>
          </a:solidFill>
        </p:spPr>
        <p:txBody>
          <a:bodyPr/>
          <a:lstStyle/>
          <a:p>
            <a:pPr lvl="0"/>
            <a:r>
              <a:rPr lang="hu-HU" sz="2400" b="1"/>
              <a:t>Simplified enviroment</a:t>
            </a:r>
          </a:p>
          <a:p>
            <a:pPr lvl="1"/>
            <a:r>
              <a:rPr lang="hu-HU" sz="2000"/>
              <a:t>smaller map</a:t>
            </a:r>
          </a:p>
          <a:p>
            <a:pPr lvl="0"/>
            <a:r>
              <a:rPr lang="hu-HU" sz="2400"/>
              <a:t>Trained for a few iterations only</a:t>
            </a:r>
          </a:p>
          <a:p>
            <a:pPr lvl="1"/>
            <a:r>
              <a:rPr lang="hu-HU" sz="2000"/>
              <a:t>few minutes</a:t>
            </a:r>
          </a:p>
          <a:p>
            <a:pPr lvl="0"/>
            <a:r>
              <a:rPr lang="hu-HU" sz="2400" b="1"/>
              <a:t>Evaluation metric: </a:t>
            </a:r>
            <a:br>
              <a:rPr lang="hu-HU" sz="2400"/>
            </a:br>
            <a:r>
              <a:rPr lang="hu-HU" sz="2400"/>
              <a:t>game timestamps</a:t>
            </a:r>
          </a:p>
          <a:p>
            <a:pPr lvl="1"/>
            <a:r>
              <a:rPr lang="hu-HU" sz="2000"/>
              <a:t>On average how much</a:t>
            </a:r>
            <a:br>
              <a:rPr lang="hu-HU" sz="2000"/>
            </a:br>
            <a:r>
              <a:rPr lang="hu-HU" sz="2000"/>
              <a:t>time it took to complete</a:t>
            </a:r>
            <a:br>
              <a:rPr lang="hu-HU" sz="2000"/>
            </a:br>
            <a:r>
              <a:rPr lang="hu-HU" sz="2000"/>
              <a:t>the task</a:t>
            </a:r>
            <a:endParaRPr lang="en-US" sz="2000"/>
          </a:p>
        </p:txBody>
      </p:sp>
      <p:sp>
        <p:nvSpPr>
          <p:cNvPr id="3" name="Date Placeholder 2"/>
          <p:cNvSpPr txBox="1"/>
          <p:nvPr/>
        </p:nvSpPr>
        <p:spPr>
          <a:xfrm>
            <a:off x="3436552" y="6247427"/>
            <a:ext cx="137822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D42CE0D-3C2E-41BE-8E42-9E3BEC086106}" type="datetime1">
              <a:rPr lang="hu-H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2024. 01. 12.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Slide Number Placeholder 4"/>
          <p:cNvSpPr txBox="1"/>
          <p:nvPr/>
        </p:nvSpPr>
        <p:spPr>
          <a:xfrm>
            <a:off x="9531623" y="6257092"/>
            <a:ext cx="1822170" cy="3572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93F9484-99A3-40BB-996B-0C7D61886649}" type="slidenum">
              <a:t>7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Title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hu-HU"/>
              <a:t>Testing on different rewards and observatin types</a:t>
            </a:r>
            <a:endParaRPr lang="en-US"/>
          </a:p>
        </p:txBody>
      </p:sp>
      <p:graphicFrame>
        <p:nvGraphicFramePr>
          <p:cNvPr id="6" name="Táblázat 14"/>
          <p:cNvGraphicFramePr>
            <a:graphicFrameLocks noGrp="1"/>
          </p:cNvGraphicFramePr>
          <p:nvPr/>
        </p:nvGraphicFramePr>
        <p:xfrm>
          <a:off x="5228264" y="3236107"/>
          <a:ext cx="1721742" cy="1789425"/>
        </p:xfrm>
        <a:graphic>
          <a:graphicData uri="http://schemas.openxmlformats.org/drawingml/2006/table">
            <a:tbl>
              <a:tblPr firstRow="1" bandRow="1">
                <a:effectLst/>
                <a:tableStyleId>{F5AB1C69-6EDB-4FF4-983F-18BD219EF322}</a:tableStyleId>
              </a:tblPr>
              <a:tblGrid>
                <a:gridCol w="860871">
                  <a:extLst>
                    <a:ext uri="{9D8B030D-6E8A-4147-A177-3AD203B41FA5}">
                      <a16:colId xmlns:a16="http://schemas.microsoft.com/office/drawing/2014/main" val="3267432722"/>
                    </a:ext>
                  </a:extLst>
                </a:gridCol>
                <a:gridCol w="860871">
                  <a:extLst>
                    <a:ext uri="{9D8B030D-6E8A-4147-A177-3AD203B41FA5}">
                      <a16:colId xmlns:a16="http://schemas.microsoft.com/office/drawing/2014/main" val="4293929918"/>
                    </a:ext>
                  </a:extLst>
                </a:gridCol>
              </a:tblGrid>
              <a:tr h="654655">
                <a:tc>
                  <a:txBody>
                    <a:bodyPr/>
                    <a:lstStyle/>
                    <a:p>
                      <a:pPr marL="0" marR="0" lvl="0" indent="0" algn="l" defTabSz="914400" rtl="0" fontAlgn="auto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hu-HU" b="0">
                          <a:solidFill>
                            <a:srgbClr val="000000"/>
                          </a:solidFill>
                        </a:rPr>
                        <a:t>523</a:t>
                      </a:r>
                    </a:p>
                  </a:txBody>
                  <a:tcPr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hu-HU" b="0">
                          <a:solidFill>
                            <a:srgbClr val="000000"/>
                          </a:solidFill>
                        </a:rPr>
                        <a:t>538</a:t>
                      </a:r>
                    </a:p>
                  </a:txBody>
                  <a:tcP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30702"/>
                  </a:ext>
                </a:extLst>
              </a:tr>
              <a:tr h="628842"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513</a:t>
                      </a:r>
                    </a:p>
                  </a:txBody>
                  <a:tcPr>
                    <a:solidFill>
                      <a:srgbClr val="AFABAB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516</a:t>
                      </a:r>
                    </a:p>
                  </a:txBody>
                  <a:tcPr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790999"/>
                  </a:ext>
                </a:extLst>
              </a:tr>
              <a:tr h="505928">
                <a:tc>
                  <a:txBody>
                    <a:bodyPr/>
                    <a:lstStyle/>
                    <a:p>
                      <a:pPr lvl="0"/>
                      <a:r>
                        <a:rPr lang="hu-HU" b="1"/>
                        <a:t>497</a:t>
                      </a:r>
                    </a:p>
                  </a:txBody>
                  <a:tcPr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527</a:t>
                      </a:r>
                    </a:p>
                  </a:txBody>
                  <a:tcP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222127"/>
                  </a:ext>
                </a:extLst>
              </a:tr>
            </a:tbl>
          </a:graphicData>
        </a:graphic>
      </p:graphicFrame>
      <p:graphicFrame>
        <p:nvGraphicFramePr>
          <p:cNvPr id="7" name="Táblázat 15"/>
          <p:cNvGraphicFramePr>
            <a:graphicFrameLocks noGrp="1"/>
          </p:cNvGraphicFramePr>
          <p:nvPr/>
        </p:nvGraphicFramePr>
        <p:xfrm>
          <a:off x="7108042" y="3236107"/>
          <a:ext cx="1658630" cy="1789424"/>
        </p:xfrm>
        <a:graphic>
          <a:graphicData uri="http://schemas.openxmlformats.org/drawingml/2006/table">
            <a:tbl>
              <a:tblPr firstRow="1" bandRow="1">
                <a:effectLst/>
                <a:tableStyleId>{F5AB1C69-6EDB-4FF4-983F-18BD219EF322}</a:tableStyleId>
              </a:tblPr>
              <a:tblGrid>
                <a:gridCol w="829315">
                  <a:extLst>
                    <a:ext uri="{9D8B030D-6E8A-4147-A177-3AD203B41FA5}">
                      <a16:colId xmlns:a16="http://schemas.microsoft.com/office/drawing/2014/main" val="1809579330"/>
                    </a:ext>
                  </a:extLst>
                </a:gridCol>
                <a:gridCol w="829315">
                  <a:extLst>
                    <a:ext uri="{9D8B030D-6E8A-4147-A177-3AD203B41FA5}">
                      <a16:colId xmlns:a16="http://schemas.microsoft.com/office/drawing/2014/main" val="928113304"/>
                    </a:ext>
                  </a:extLst>
                </a:gridCol>
              </a:tblGrid>
              <a:tr h="649260">
                <a:tc>
                  <a:txBody>
                    <a:bodyPr/>
                    <a:lstStyle/>
                    <a:p>
                      <a:pPr lvl="0"/>
                      <a:r>
                        <a:rPr lang="hu-HU" b="1">
                          <a:solidFill>
                            <a:srgbClr val="000000"/>
                          </a:solidFill>
                        </a:rPr>
                        <a:t>476</a:t>
                      </a:r>
                    </a:p>
                  </a:txBody>
                  <a:tcP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hu-HU" b="0">
                          <a:solidFill>
                            <a:srgbClr val="000000"/>
                          </a:solidFill>
                        </a:rPr>
                        <a:t>500</a:t>
                      </a:r>
                    </a:p>
                  </a:txBody>
                  <a:tcP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772917"/>
                  </a:ext>
                </a:extLst>
              </a:tr>
              <a:tr h="649260"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503</a:t>
                      </a:r>
                    </a:p>
                  </a:txBody>
                  <a:tcPr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483</a:t>
                      </a:r>
                    </a:p>
                  </a:txBody>
                  <a:tcPr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752560"/>
                  </a:ext>
                </a:extLst>
              </a:tr>
              <a:tr h="490904"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508</a:t>
                      </a:r>
                    </a:p>
                  </a:txBody>
                  <a:tcP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504</a:t>
                      </a:r>
                    </a:p>
                  </a:txBody>
                  <a:tcP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8104778"/>
                  </a:ext>
                </a:extLst>
              </a:tr>
            </a:tbl>
          </a:graphicData>
        </a:graphic>
      </p:graphicFrame>
      <p:sp>
        <p:nvSpPr>
          <p:cNvPr id="8" name="Szövegdoboz 16"/>
          <p:cNvSpPr txBox="1"/>
          <p:nvPr/>
        </p:nvSpPr>
        <p:spPr>
          <a:xfrm>
            <a:off x="5721135" y="1573115"/>
            <a:ext cx="68093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DQN</a:t>
            </a:r>
          </a:p>
        </p:txBody>
      </p:sp>
      <p:sp>
        <p:nvSpPr>
          <p:cNvPr id="9" name="Téglalap 17"/>
          <p:cNvSpPr/>
          <p:nvPr/>
        </p:nvSpPr>
        <p:spPr>
          <a:xfrm>
            <a:off x="7735595" y="1574706"/>
            <a:ext cx="587017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PPO</a:t>
            </a:r>
          </a:p>
        </p:txBody>
      </p:sp>
      <p:sp>
        <p:nvSpPr>
          <p:cNvPr id="10" name="Szövegdoboz 18"/>
          <p:cNvSpPr txBox="1"/>
          <p:nvPr/>
        </p:nvSpPr>
        <p:spPr>
          <a:xfrm>
            <a:off x="3975820" y="3301688"/>
            <a:ext cx="105059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at end</a:t>
            </a:r>
          </a:p>
        </p:txBody>
      </p:sp>
      <p:sp>
        <p:nvSpPr>
          <p:cNvPr id="11" name="Szövegdoboz 19"/>
          <p:cNvSpPr txBox="1"/>
          <p:nvPr/>
        </p:nvSpPr>
        <p:spPr>
          <a:xfrm>
            <a:off x="3618692" y="3906042"/>
            <a:ext cx="160262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at each finding</a:t>
            </a:r>
          </a:p>
        </p:txBody>
      </p:sp>
      <p:sp>
        <p:nvSpPr>
          <p:cNvPr id="12" name="Szövegdoboz 20"/>
          <p:cNvSpPr txBox="1"/>
          <p:nvPr/>
        </p:nvSpPr>
        <p:spPr>
          <a:xfrm>
            <a:off x="3801133" y="4478200"/>
            <a:ext cx="124549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individual</a:t>
            </a:r>
          </a:p>
        </p:txBody>
      </p:sp>
      <p:sp>
        <p:nvSpPr>
          <p:cNvPr id="13" name="Szövegdoboz 21"/>
          <p:cNvSpPr txBox="1"/>
          <p:nvPr/>
        </p:nvSpPr>
        <p:spPr>
          <a:xfrm>
            <a:off x="6232852" y="2331957"/>
            <a:ext cx="461662" cy="884581"/>
          </a:xfrm>
          <a:prstGeom prst="rect">
            <a:avLst/>
          </a:prstGeom>
          <a:noFill/>
          <a:ln cap="flat">
            <a:noFill/>
          </a:ln>
        </p:spPr>
        <p:txBody>
          <a:bodyPr vert="eaVert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top k</a:t>
            </a:r>
          </a:p>
        </p:txBody>
      </p:sp>
      <p:sp>
        <p:nvSpPr>
          <p:cNvPr id="14" name="Szövegdoboz 22"/>
          <p:cNvSpPr txBox="1"/>
          <p:nvPr/>
        </p:nvSpPr>
        <p:spPr>
          <a:xfrm>
            <a:off x="5440259" y="1962018"/>
            <a:ext cx="461662" cy="1254154"/>
          </a:xfrm>
          <a:prstGeom prst="rect">
            <a:avLst/>
          </a:prstGeom>
          <a:noFill/>
          <a:ln cap="flat">
            <a:noFill/>
          </a:ln>
        </p:spPr>
        <p:txBody>
          <a:bodyPr vert="eaVert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everything</a:t>
            </a:r>
          </a:p>
        </p:txBody>
      </p:sp>
      <p:sp>
        <p:nvSpPr>
          <p:cNvPr id="15" name="Szövegdoboz 25"/>
          <p:cNvSpPr txBox="1"/>
          <p:nvPr/>
        </p:nvSpPr>
        <p:spPr>
          <a:xfrm>
            <a:off x="5129047" y="5166158"/>
            <a:ext cx="570429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</a:t>
            </a:r>
            <a:r>
              <a:rPr lang="hu-HU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511</a:t>
            </a: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      527             </a:t>
            </a:r>
            <a:r>
              <a:rPr lang="hu-HU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495</a:t>
            </a: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    </a:t>
            </a:r>
            <a:r>
              <a:rPr lang="hu-HU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495</a:t>
            </a: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          </a:t>
            </a:r>
            <a:r>
              <a:rPr lang="hu-HU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509</a:t>
            </a: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        510       </a:t>
            </a:r>
          </a:p>
        </p:txBody>
      </p:sp>
      <p:sp>
        <p:nvSpPr>
          <p:cNvPr id="16" name="Szövegdoboz 26"/>
          <p:cNvSpPr txBox="1"/>
          <p:nvPr/>
        </p:nvSpPr>
        <p:spPr>
          <a:xfrm>
            <a:off x="10810064" y="3365769"/>
            <a:ext cx="105059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508</a:t>
            </a:r>
          </a:p>
        </p:txBody>
      </p:sp>
      <p:sp>
        <p:nvSpPr>
          <p:cNvPr id="17" name="Szövegdoboz 27"/>
          <p:cNvSpPr txBox="1"/>
          <p:nvPr/>
        </p:nvSpPr>
        <p:spPr>
          <a:xfrm>
            <a:off x="10810064" y="4011326"/>
            <a:ext cx="105059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506</a:t>
            </a:r>
          </a:p>
        </p:txBody>
      </p:sp>
      <p:sp>
        <p:nvSpPr>
          <p:cNvPr id="18" name="Szövegdoboz 28"/>
          <p:cNvSpPr txBox="1"/>
          <p:nvPr/>
        </p:nvSpPr>
        <p:spPr>
          <a:xfrm>
            <a:off x="10841181" y="4636264"/>
            <a:ext cx="105059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509</a:t>
            </a:r>
          </a:p>
        </p:txBody>
      </p:sp>
      <p:sp>
        <p:nvSpPr>
          <p:cNvPr id="19" name="Szövegdoboz 21"/>
          <p:cNvSpPr txBox="1"/>
          <p:nvPr/>
        </p:nvSpPr>
        <p:spPr>
          <a:xfrm>
            <a:off x="8078961" y="2441576"/>
            <a:ext cx="461662" cy="884581"/>
          </a:xfrm>
          <a:prstGeom prst="rect">
            <a:avLst/>
          </a:prstGeom>
          <a:noFill/>
          <a:ln cap="flat">
            <a:noFill/>
          </a:ln>
        </p:spPr>
        <p:txBody>
          <a:bodyPr vert="eaVert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top k</a:t>
            </a:r>
          </a:p>
        </p:txBody>
      </p:sp>
      <p:sp>
        <p:nvSpPr>
          <p:cNvPr id="20" name="Szövegdoboz 22"/>
          <p:cNvSpPr txBox="1"/>
          <p:nvPr/>
        </p:nvSpPr>
        <p:spPr>
          <a:xfrm>
            <a:off x="7286368" y="2071637"/>
            <a:ext cx="461662" cy="1254154"/>
          </a:xfrm>
          <a:prstGeom prst="rect">
            <a:avLst/>
          </a:prstGeom>
          <a:noFill/>
          <a:ln cap="flat">
            <a:noFill/>
          </a:ln>
        </p:spPr>
        <p:txBody>
          <a:bodyPr vert="eaVert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everything</a:t>
            </a:r>
          </a:p>
        </p:txBody>
      </p:sp>
      <p:graphicFrame>
        <p:nvGraphicFramePr>
          <p:cNvPr id="21" name="Táblázat 15"/>
          <p:cNvGraphicFramePr>
            <a:graphicFrameLocks noGrp="1"/>
          </p:cNvGraphicFramePr>
          <p:nvPr/>
        </p:nvGraphicFramePr>
        <p:xfrm>
          <a:off x="8959053" y="3216173"/>
          <a:ext cx="1658630" cy="1789424"/>
        </p:xfrm>
        <a:graphic>
          <a:graphicData uri="http://schemas.openxmlformats.org/drawingml/2006/table">
            <a:tbl>
              <a:tblPr firstRow="1" bandRow="1">
                <a:effectLst/>
                <a:tableStyleId>{F5AB1C69-6EDB-4FF4-983F-18BD219EF322}</a:tableStyleId>
              </a:tblPr>
              <a:tblGrid>
                <a:gridCol w="829315">
                  <a:extLst>
                    <a:ext uri="{9D8B030D-6E8A-4147-A177-3AD203B41FA5}">
                      <a16:colId xmlns:a16="http://schemas.microsoft.com/office/drawing/2014/main" val="2233719130"/>
                    </a:ext>
                  </a:extLst>
                </a:gridCol>
                <a:gridCol w="829315">
                  <a:extLst>
                    <a:ext uri="{9D8B030D-6E8A-4147-A177-3AD203B41FA5}">
                      <a16:colId xmlns:a16="http://schemas.microsoft.com/office/drawing/2014/main" val="4145988361"/>
                    </a:ext>
                  </a:extLst>
                </a:gridCol>
              </a:tblGrid>
              <a:tr h="649260">
                <a:tc>
                  <a:txBody>
                    <a:bodyPr/>
                    <a:lstStyle/>
                    <a:p>
                      <a:pPr lvl="0"/>
                      <a:r>
                        <a:rPr lang="hu-HU" b="0">
                          <a:solidFill>
                            <a:srgbClr val="000000"/>
                          </a:solidFill>
                        </a:rPr>
                        <a:t>510</a:t>
                      </a:r>
                    </a:p>
                  </a:txBody>
                  <a:tcPr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hu-HU" b="0">
                          <a:solidFill>
                            <a:srgbClr val="000000"/>
                          </a:solidFill>
                        </a:rPr>
                        <a:t>504</a:t>
                      </a:r>
                    </a:p>
                  </a:txBody>
                  <a:tcP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205995"/>
                  </a:ext>
                </a:extLst>
              </a:tr>
              <a:tr h="649260"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544</a:t>
                      </a:r>
                    </a:p>
                  </a:txBody>
                  <a:tcPr>
                    <a:solidFill>
                      <a:srgbClr val="AFABAB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482</a:t>
                      </a:r>
                    </a:p>
                  </a:txBody>
                  <a:tcPr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1257717"/>
                  </a:ext>
                </a:extLst>
              </a:tr>
              <a:tr h="490904">
                <a:tc>
                  <a:txBody>
                    <a:bodyPr/>
                    <a:lstStyle/>
                    <a:p>
                      <a:pPr lvl="0"/>
                      <a:r>
                        <a:rPr lang="hu-HU" b="1"/>
                        <a:t>474</a:t>
                      </a:r>
                    </a:p>
                  </a:txBody>
                  <a:tcPr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hu-HU"/>
                        <a:t>546</a:t>
                      </a:r>
                    </a:p>
                  </a:txBody>
                  <a:tcPr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726099"/>
                  </a:ext>
                </a:extLst>
              </a:tr>
            </a:tbl>
          </a:graphicData>
        </a:graphic>
      </p:graphicFrame>
      <p:sp>
        <p:nvSpPr>
          <p:cNvPr id="22" name="Szövegdoboz 16"/>
          <p:cNvSpPr txBox="1"/>
          <p:nvPr/>
        </p:nvSpPr>
        <p:spPr>
          <a:xfrm>
            <a:off x="9447900" y="1573115"/>
            <a:ext cx="68093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A2C</a:t>
            </a:r>
          </a:p>
        </p:txBody>
      </p:sp>
      <p:sp>
        <p:nvSpPr>
          <p:cNvPr id="23" name="Szövegdoboz 21"/>
          <p:cNvSpPr txBox="1"/>
          <p:nvPr/>
        </p:nvSpPr>
        <p:spPr>
          <a:xfrm>
            <a:off x="9920279" y="2390936"/>
            <a:ext cx="461662" cy="884581"/>
          </a:xfrm>
          <a:prstGeom prst="rect">
            <a:avLst/>
          </a:prstGeom>
          <a:noFill/>
          <a:ln cap="flat">
            <a:noFill/>
          </a:ln>
        </p:spPr>
        <p:txBody>
          <a:bodyPr vert="eaVert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top k</a:t>
            </a:r>
          </a:p>
        </p:txBody>
      </p:sp>
      <p:sp>
        <p:nvSpPr>
          <p:cNvPr id="24" name="Szövegdoboz 22"/>
          <p:cNvSpPr txBox="1"/>
          <p:nvPr/>
        </p:nvSpPr>
        <p:spPr>
          <a:xfrm>
            <a:off x="9127696" y="2020997"/>
            <a:ext cx="461662" cy="1254154"/>
          </a:xfrm>
          <a:prstGeom prst="rect">
            <a:avLst/>
          </a:prstGeom>
          <a:noFill/>
          <a:ln cap="flat">
            <a:noFill/>
          </a:ln>
        </p:spPr>
        <p:txBody>
          <a:bodyPr vert="eaVert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everything</a:t>
            </a:r>
          </a:p>
        </p:txBody>
      </p:sp>
      <p:sp>
        <p:nvSpPr>
          <p:cNvPr id="25" name="Szövegdoboz 26"/>
          <p:cNvSpPr txBox="1"/>
          <p:nvPr/>
        </p:nvSpPr>
        <p:spPr>
          <a:xfrm rot="2927516">
            <a:off x="4141102" y="2190557"/>
            <a:ext cx="142713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observation</a:t>
            </a:r>
          </a:p>
        </p:txBody>
      </p:sp>
      <p:sp>
        <p:nvSpPr>
          <p:cNvPr id="26" name="Szövegdoboz 27"/>
          <p:cNvSpPr txBox="1"/>
          <p:nvPr/>
        </p:nvSpPr>
        <p:spPr>
          <a:xfrm rot="1262925">
            <a:off x="3857979" y="2680273"/>
            <a:ext cx="142713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reward s.</a:t>
            </a:r>
          </a:p>
        </p:txBody>
      </p:sp>
      <p:cxnSp>
        <p:nvCxnSpPr>
          <p:cNvPr id="27" name="Egyenes összekötő 29"/>
          <p:cNvCxnSpPr/>
          <p:nvPr/>
        </p:nvCxnSpPr>
        <p:spPr>
          <a:xfrm flipH="1" flipV="1">
            <a:off x="4041099" y="2008900"/>
            <a:ext cx="1032138" cy="1032138"/>
          </a:xfrm>
          <a:prstGeom prst="straightConnector1">
            <a:avLst/>
          </a:prstGeom>
          <a:noFill/>
          <a:ln w="6345" cap="flat">
            <a:solidFill>
              <a:srgbClr val="5B9BD5"/>
            </a:solidFill>
            <a:prstDash val="solid"/>
            <a:miter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8"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3436552" y="6247427"/>
            <a:ext cx="137822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02B5EA1-6B78-48F7-BAFA-FF175CFB09A0}" type="datetime1">
              <a:rPr lang="hu-H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2024. 01. 12.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Slide Number Placeholder 4"/>
          <p:cNvSpPr txBox="1"/>
          <p:nvPr/>
        </p:nvSpPr>
        <p:spPr>
          <a:xfrm>
            <a:off x="9531623" y="6257092"/>
            <a:ext cx="1822170" cy="3572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4706D62-34DF-4188-BDF0-A584670F6B77}" type="slidenum">
              <a:t>8</a:t>
            </a:fld>
            <a:endParaRPr lang="hu-HU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le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hu-HU"/>
              <a:t>Early runs</a:t>
            </a:r>
            <a:endParaRPr lang="en-US"/>
          </a:p>
        </p:txBody>
      </p:sp>
      <p:pic>
        <p:nvPicPr>
          <p:cNvPr id="5" name="Kép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3" y="1600200"/>
            <a:ext cx="3136620" cy="313662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Szövegdoboz 14"/>
          <p:cNvSpPr txBox="1"/>
          <p:nvPr/>
        </p:nvSpPr>
        <p:spPr>
          <a:xfrm>
            <a:off x="1342704" y="4895843"/>
            <a:ext cx="2782958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they get stuck</a:t>
            </a:r>
          </a:p>
        </p:txBody>
      </p:sp>
      <p:pic>
        <p:nvPicPr>
          <p:cNvPr id="7" name="Kép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282" y="1600200"/>
            <a:ext cx="3113431" cy="311343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Kép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0362" y="1611794"/>
            <a:ext cx="3113431" cy="311343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Szövegdoboz 17"/>
          <p:cNvSpPr txBox="1"/>
          <p:nvPr/>
        </p:nvSpPr>
        <p:spPr>
          <a:xfrm>
            <a:off x="4969562" y="4895843"/>
            <a:ext cx="2325758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stays in one place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close to random</a:t>
            </a:r>
          </a:p>
        </p:txBody>
      </p:sp>
      <p:sp>
        <p:nvSpPr>
          <p:cNvPr id="10" name="Szövegdoboz 18"/>
          <p:cNvSpPr txBox="1"/>
          <p:nvPr/>
        </p:nvSpPr>
        <p:spPr>
          <a:xfrm>
            <a:off x="8716618" y="4895843"/>
            <a:ext cx="2136916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overfit on a specific movement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70"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hu-HU"/>
              <a:t>Finally - better runs, findings on behaviour</a:t>
            </a:r>
          </a:p>
        </p:txBody>
      </p:sp>
      <p:pic>
        <p:nvPicPr>
          <p:cNvPr id="3" name="Kép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16" y="1815550"/>
            <a:ext cx="3154021" cy="315402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Szövegdoboz 4"/>
          <p:cNvSpPr txBox="1"/>
          <p:nvPr/>
        </p:nvSpPr>
        <p:spPr>
          <a:xfrm>
            <a:off x="745437" y="4969562"/>
            <a:ext cx="265374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overfitting on goal being on the side</a:t>
            </a:r>
          </a:p>
        </p:txBody>
      </p:sp>
      <p:pic>
        <p:nvPicPr>
          <p:cNvPr id="5" name="Kép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8992" y="1815550"/>
            <a:ext cx="3154021" cy="315402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Szövegdoboz 7"/>
          <p:cNvSpPr txBox="1"/>
          <p:nvPr/>
        </p:nvSpPr>
        <p:spPr>
          <a:xfrm>
            <a:off x="4518992" y="5020769"/>
            <a:ext cx="3154021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0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learn a specific movement to cover the entire map</a:t>
            </a:r>
          </a:p>
        </p:txBody>
      </p:sp>
      <p:pic>
        <p:nvPicPr>
          <p:cNvPr id="7" name="Kép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1277" y="1815550"/>
            <a:ext cx="3154021" cy="315402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Szövegdoboz 9"/>
          <p:cNvSpPr txBox="1"/>
          <p:nvPr/>
        </p:nvSpPr>
        <p:spPr>
          <a:xfrm>
            <a:off x="8501277" y="5020769"/>
            <a:ext cx="3177201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1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stay around the destination to signal its presence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hu-HU" sz="1800" b="1" i="1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use of communication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3E8C43DB781AF245935B660B6AB3A456" ma:contentTypeVersion="8" ma:contentTypeDescription="Új dokumentum létrehozása." ma:contentTypeScope="" ma:versionID="cf5bc1a942c794de9c470f24f760a6a4">
  <xsd:schema xmlns:xsd="http://www.w3.org/2001/XMLSchema" xmlns:xs="http://www.w3.org/2001/XMLSchema" xmlns:p="http://schemas.microsoft.com/office/2006/metadata/properties" xmlns:ns2="42eee0cc-f1c1-4533-a4d5-262d2e82bcbc" targetNamespace="http://schemas.microsoft.com/office/2006/metadata/properties" ma:root="true" ma:fieldsID="77ca7ef7e6fe54a4012c7480afea3d43" ns2:_="">
    <xsd:import namespace="42eee0cc-f1c1-4533-a4d5-262d2e82bc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eee0cc-f1c1-4533-a4d5-262d2e82bc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D29F10B-A4F0-40A9-9BEF-7971AE72BBE2}"/>
</file>

<file path=customXml/itemProps2.xml><?xml version="1.0" encoding="utf-8"?>
<ds:datastoreItem xmlns:ds="http://schemas.openxmlformats.org/officeDocument/2006/customXml" ds:itemID="{1EF3866C-4BB9-4379-ACE7-83B547AFA90F}"/>
</file>

<file path=customXml/itemProps3.xml><?xml version="1.0" encoding="utf-8"?>
<ds:datastoreItem xmlns:ds="http://schemas.openxmlformats.org/officeDocument/2006/customXml" ds:itemID="{19AE4889-3124-4945-9272-C7D305885D5F}"/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339</Words>
  <Application>Microsoft Office PowerPoint</Application>
  <PresentationFormat>Widescreen</PresentationFormat>
  <Paragraphs>114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téma</vt:lpstr>
      <vt:lpstr>COLLECTIVE INTELLIGENCE COLLECTIVE PATH FINDING</vt:lpstr>
      <vt:lpstr>Motivation</vt:lpstr>
      <vt:lpstr>Environment</vt:lpstr>
      <vt:lpstr>Observation spaces</vt:lpstr>
      <vt:lpstr>Rewards</vt:lpstr>
      <vt:lpstr>Action spaces</vt:lpstr>
      <vt:lpstr>Testing on different rewards and observatin types</vt:lpstr>
      <vt:lpstr>Early runs</vt:lpstr>
      <vt:lpstr>Finally - better runs, findings on behaviour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Prezentáció címe Prezentáció alcíme</dc:title>
  <dc:creator>Szilárd Kovács</dc:creator>
  <cp:lastModifiedBy>Prucs Ákos</cp:lastModifiedBy>
  <cp:revision>37</cp:revision>
  <dcterms:created xsi:type="dcterms:W3CDTF">2022-01-03T10:33:56Z</dcterms:created>
  <dcterms:modified xsi:type="dcterms:W3CDTF">2024-01-12T13:08:46Z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0x0101003E8C43DB781AF245935B660B6AB3A456</vt:lpwstr>
  </property>
</Properties>
</file>

<file path=docProps/thumbnail.jpeg>
</file>